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6858000" cx="12192000"/>
  <p:notesSz cx="6858000" cy="9144000"/>
  <p:embeddedFontLst>
    <p:embeddedFont>
      <p:font typeface="Poppins"/>
      <p:regular r:id="rId14"/>
      <p:bold r:id="rId15"/>
      <p:italic r:id="rId16"/>
      <p:boldItalic r:id="rId17"/>
    </p:embeddedFont>
    <p:embeddedFont>
      <p:font typeface="Lato"/>
      <p:regular r:id="rId18"/>
      <p:bold r:id="rId19"/>
      <p:italic r:id="rId20"/>
      <p:boldItalic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Lato-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schemas.openxmlformats.org/officeDocument/2006/relationships/font" Target="fonts/Lato-bold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Poppins-bold.fntdata"/><Relationship Id="rId14" Type="http://schemas.openxmlformats.org/officeDocument/2006/relationships/font" Target="fonts/Poppins-regular.fntdata"/><Relationship Id="rId17" Type="http://schemas.openxmlformats.org/officeDocument/2006/relationships/font" Target="fonts/Poppins-boldItalic.fntdata"/><Relationship Id="rId16" Type="http://schemas.openxmlformats.org/officeDocument/2006/relationships/font" Target="fonts/Poppins-italic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Lato-bold.fntdata"/><Relationship Id="rId6" Type="http://schemas.openxmlformats.org/officeDocument/2006/relationships/slide" Target="slides/slide1.xml"/><Relationship Id="rId18" Type="http://schemas.openxmlformats.org/officeDocument/2006/relationships/font" Target="fonts/Lato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9.png"/><Relationship Id="rId5" Type="http://schemas.openxmlformats.org/officeDocument/2006/relationships/image" Target="../media/image7.png"/><Relationship Id="rId6" Type="http://schemas.openxmlformats.org/officeDocument/2006/relationships/image" Target="../media/image6.png"/><Relationship Id="rId7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image" Target="../media/image9.png"/><Relationship Id="rId5" Type="http://schemas.openxmlformats.org/officeDocument/2006/relationships/image" Target="../media/image24.png"/><Relationship Id="rId6" Type="http://schemas.openxmlformats.org/officeDocument/2006/relationships/image" Target="../media/image10.png"/><Relationship Id="rId7" Type="http://schemas.openxmlformats.org/officeDocument/2006/relationships/image" Target="../media/image1.png"/><Relationship Id="rId8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9.png"/><Relationship Id="rId6" Type="http://schemas.openxmlformats.org/officeDocument/2006/relationships/image" Target="../media/image17.png"/><Relationship Id="rId7" Type="http://schemas.openxmlformats.org/officeDocument/2006/relationships/image" Target="../media/image1.png"/><Relationship Id="rId8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image" Target="../media/image9.png"/><Relationship Id="rId5" Type="http://schemas.openxmlformats.org/officeDocument/2006/relationships/image" Target="../media/image24.png"/><Relationship Id="rId6" Type="http://schemas.openxmlformats.org/officeDocument/2006/relationships/image" Target="../media/image12.png"/><Relationship Id="rId7" Type="http://schemas.openxmlformats.org/officeDocument/2006/relationships/image" Target="../media/image1.png"/><Relationship Id="rId8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4" Type="http://schemas.openxmlformats.org/officeDocument/2006/relationships/image" Target="../media/image22.png"/><Relationship Id="rId11" Type="http://schemas.openxmlformats.org/officeDocument/2006/relationships/image" Target="../media/image13.png"/><Relationship Id="rId10" Type="http://schemas.openxmlformats.org/officeDocument/2006/relationships/image" Target="../media/image14.png"/><Relationship Id="rId9" Type="http://schemas.openxmlformats.org/officeDocument/2006/relationships/image" Target="../media/image23.png"/><Relationship Id="rId5" Type="http://schemas.openxmlformats.org/officeDocument/2006/relationships/image" Target="../media/image21.png"/><Relationship Id="rId6" Type="http://schemas.openxmlformats.org/officeDocument/2006/relationships/image" Target="../media/image11.png"/><Relationship Id="rId7" Type="http://schemas.openxmlformats.org/officeDocument/2006/relationships/image" Target="../media/image15.png"/><Relationship Id="rId8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Relationship Id="rId4" Type="http://schemas.openxmlformats.org/officeDocument/2006/relationships/image" Target="../media/image22.png"/><Relationship Id="rId9" Type="http://schemas.openxmlformats.org/officeDocument/2006/relationships/image" Target="../media/image8.png"/><Relationship Id="rId5" Type="http://schemas.openxmlformats.org/officeDocument/2006/relationships/image" Target="../media/image19.png"/><Relationship Id="rId6" Type="http://schemas.openxmlformats.org/officeDocument/2006/relationships/image" Target="../media/image18.png"/><Relationship Id="rId7" Type="http://schemas.openxmlformats.org/officeDocument/2006/relationships/image" Target="../media/image16.png"/><Relationship Id="rId8" Type="http://schemas.openxmlformats.org/officeDocument/2006/relationships/image" Target="../media/image2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Relationship Id="rId4" Type="http://schemas.openxmlformats.org/officeDocument/2006/relationships/image" Target="../media/image9.png"/><Relationship Id="rId5" Type="http://schemas.openxmlformats.org/officeDocument/2006/relationships/image" Target="../media/image25.png"/><Relationship Id="rId6" Type="http://schemas.openxmlformats.org/officeDocument/2006/relationships/image" Target="../media/image6.png"/><Relationship Id="rId7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84" name="Google Shape;8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85" name="Google Shape;85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19750" y="1824037"/>
            <a:ext cx="9525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3"/>
          <p:cNvSpPr txBox="1"/>
          <p:nvPr/>
        </p:nvSpPr>
        <p:spPr>
          <a:xfrm>
            <a:off x="1095375" y="2871787"/>
            <a:ext cx="10001250" cy="15716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99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625" u="none" cap="none" strike="noStrike">
                <a:solidFill>
                  <a:srgbClr val="4F46E5"/>
                </a:solidFill>
                <a:latin typeface="Poppins"/>
                <a:ea typeface="Poppins"/>
                <a:cs typeface="Poppins"/>
                <a:sym typeface="Poppins"/>
              </a:rPr>
              <a:t>Jak postavit spolehlivou domácí Wi-Fi síť 🚀</a:t>
            </a:r>
            <a:endParaRPr/>
          </a:p>
        </p:txBody>
      </p:sp>
      <p:sp>
        <p:nvSpPr>
          <p:cNvPr id="87" name="Google Shape;87;p13"/>
          <p:cNvSpPr txBox="1"/>
          <p:nvPr/>
        </p:nvSpPr>
        <p:spPr>
          <a:xfrm>
            <a:off x="1333500" y="4633912"/>
            <a:ext cx="95250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Průvodce pro přežití bez načítání (a jak to vysvětlit rodičům)</a:t>
            </a:r>
            <a:endParaRPr b="0" i="0" sz="2100" u="none" cap="none" strike="noStrike">
              <a:solidFill>
                <a:srgbClr val="64748B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rgbClr val="64748B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rgbClr val="64748B"/>
                </a:solidFill>
              </a:rPr>
              <a:t>Ing. Jiří Šilhán</a:t>
            </a:r>
            <a:endParaRPr sz="2100">
              <a:solidFill>
                <a:srgbClr val="64748B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92" name="Google Shape;9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3" name="Google Shape;93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4928592"/>
            <a:ext cx="5286375" cy="1357907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4"/>
          <p:cNvSpPr txBox="1"/>
          <p:nvPr/>
        </p:nvSpPr>
        <p:spPr>
          <a:xfrm>
            <a:off x="571500" y="571500"/>
            <a:ext cx="5550693" cy="129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75" u="none" cap="none" strike="noStrike">
                <a:solidFill>
                  <a:srgbClr val="334155"/>
                </a:solidFill>
                <a:latin typeface="Poppins"/>
                <a:ea typeface="Poppins"/>
                <a:cs typeface="Poppins"/>
                <a:sym typeface="Poppins"/>
              </a:rPr>
              <a:t>Proč je Wi-Fi někdy k vzteku? 😤</a:t>
            </a:r>
            <a:endParaRPr/>
          </a:p>
        </p:txBody>
      </p:sp>
      <p:pic>
        <p:nvPicPr>
          <p:cNvPr descr="image.png" id="95" name="Google Shape;95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34125" y="0"/>
            <a:ext cx="585787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4"/>
          <p:cNvSpPr txBox="1"/>
          <p:nvPr/>
        </p:nvSpPr>
        <p:spPr>
          <a:xfrm>
            <a:off x="1209675" y="5080992"/>
            <a:ext cx="4419600" cy="285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B45309"/>
                </a:solidFill>
                <a:latin typeface="Poppins"/>
                <a:ea typeface="Poppins"/>
                <a:cs typeface="Poppins"/>
                <a:sym typeface="Poppins"/>
              </a:rPr>
              <a:t>Lektorův tahák</a:t>
            </a:r>
            <a:endParaRPr/>
          </a:p>
        </p:txBody>
      </p:sp>
      <p:sp>
        <p:nvSpPr>
          <p:cNvPr id="97" name="Google Shape;97;p14"/>
          <p:cNvSpPr txBox="1"/>
          <p:nvPr/>
        </p:nvSpPr>
        <p:spPr>
          <a:xfrm>
            <a:off x="876300" y="5414367"/>
            <a:ext cx="4752975" cy="7197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78350F"/>
                </a:solidFill>
                <a:latin typeface="Lato"/>
                <a:ea typeface="Lato"/>
                <a:cs typeface="Lato"/>
                <a:sym typeface="Lato"/>
              </a:rPr>
              <a:t>"Představte si, že na někoho křičíte přes tři zavřené místnosti plné nábytku. Taky vás špatně uslyší. Přesně tohle zažívá váš mobil, když se snaží spojit s routerem na druhé straně domu."</a:t>
            </a:r>
            <a:endParaRPr/>
          </a:p>
        </p:txBody>
      </p:sp>
      <p:sp>
        <p:nvSpPr>
          <p:cNvPr id="98" name="Google Shape;98;p14"/>
          <p:cNvSpPr txBox="1"/>
          <p:nvPr/>
        </p:nvSpPr>
        <p:spPr>
          <a:xfrm>
            <a:off x="904875" y="2305050"/>
            <a:ext cx="4953000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Signál slábne</a:t>
            </a:r>
            <a:r>
              <a:rPr b="0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 s každým dalším metrem.</a:t>
            </a:r>
            <a:endParaRPr/>
          </a:p>
        </p:txBody>
      </p:sp>
      <p:sp>
        <p:nvSpPr>
          <p:cNvPr id="99" name="Google Shape;99;p14"/>
          <p:cNvSpPr txBox="1"/>
          <p:nvPr/>
        </p:nvSpPr>
        <p:spPr>
          <a:xfrm>
            <a:off x="904875" y="2809875"/>
            <a:ext cx="4953000" cy="628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Překážky v cestě:</a:t>
            </a:r>
            <a:r>
              <a:rPr b="0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 Zdi, zrcadla a tlustý nábytek fungují jako zátarasy pro neviditelné vlny.</a:t>
            </a:r>
            <a:endParaRPr/>
          </a:p>
        </p:txBody>
      </p:sp>
      <p:sp>
        <p:nvSpPr>
          <p:cNvPr id="100" name="Google Shape;100;p14"/>
          <p:cNvSpPr txBox="1"/>
          <p:nvPr/>
        </p:nvSpPr>
        <p:spPr>
          <a:xfrm>
            <a:off x="904875" y="3629025"/>
            <a:ext cx="4953000" cy="628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Rušení od sousedů:</a:t>
            </a:r>
            <a:r>
              <a:rPr b="0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 Jejich Wi-Fi se často "hádá" o stejný prostor s tou vaší.</a:t>
            </a:r>
            <a:endParaRPr/>
          </a:p>
        </p:txBody>
      </p:sp>
      <p:pic>
        <p:nvPicPr>
          <p:cNvPr descr="image.png" id="101" name="Google Shape;101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76300" y="5128617"/>
            <a:ext cx="238125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2" name="Google Shape;102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71500" y="2324100"/>
            <a:ext cx="1905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3" name="Google Shape;103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71500" y="2828925"/>
            <a:ext cx="1905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4" name="Google Shape;104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71500" y="3648075"/>
            <a:ext cx="190500" cy="200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09" name="Google Shape;109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0" name="Google Shape;110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4928592"/>
            <a:ext cx="5286375" cy="135790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1" name="Google Shape;111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34125" y="1895475"/>
            <a:ext cx="5286375" cy="4000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5"/>
          <p:cNvSpPr txBox="1"/>
          <p:nvPr/>
        </p:nvSpPr>
        <p:spPr>
          <a:xfrm>
            <a:off x="904875" y="1504950"/>
            <a:ext cx="4953000" cy="628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Co dělá:</a:t>
            </a:r>
            <a:r>
              <a:rPr b="0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 Přijímá internet z venku a rozesílá ho do všech vašich zařízení doma.</a:t>
            </a:r>
            <a:endParaRPr/>
          </a:p>
        </p:txBody>
      </p:sp>
      <p:sp>
        <p:nvSpPr>
          <p:cNvPr id="113" name="Google Shape;113;p15"/>
          <p:cNvSpPr txBox="1"/>
          <p:nvPr/>
        </p:nvSpPr>
        <p:spPr>
          <a:xfrm>
            <a:off x="904875" y="2324100"/>
            <a:ext cx="4953000" cy="628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Kam ho umístit:</a:t>
            </a:r>
            <a:r>
              <a:rPr b="0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 Doprostřed bytu, nejlépe někam vysoko (např. na skříň).</a:t>
            </a:r>
            <a:endParaRPr/>
          </a:p>
        </p:txBody>
      </p:sp>
      <p:sp>
        <p:nvSpPr>
          <p:cNvPr id="114" name="Google Shape;114;p15"/>
          <p:cNvSpPr txBox="1"/>
          <p:nvPr/>
        </p:nvSpPr>
        <p:spPr>
          <a:xfrm>
            <a:off x="904875" y="3143250"/>
            <a:ext cx="4953000" cy="628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Kam ho NEschovávat:</a:t>
            </a:r>
            <a:r>
              <a:rPr b="0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 Do šuplíku, za velkou televizi nebo hluboko do sklepa!</a:t>
            </a:r>
            <a:endParaRPr/>
          </a:p>
        </p:txBody>
      </p:sp>
      <p:sp>
        <p:nvSpPr>
          <p:cNvPr id="115" name="Google Shape;115;p15"/>
          <p:cNvSpPr txBox="1"/>
          <p:nvPr/>
        </p:nvSpPr>
        <p:spPr>
          <a:xfrm>
            <a:off x="1209675" y="5080992"/>
            <a:ext cx="4419600" cy="285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B45309"/>
                </a:solidFill>
                <a:latin typeface="Poppins"/>
                <a:ea typeface="Poppins"/>
                <a:cs typeface="Poppins"/>
                <a:sym typeface="Poppins"/>
              </a:rPr>
              <a:t>Lektorův tahák</a:t>
            </a:r>
            <a:endParaRPr/>
          </a:p>
        </p:txBody>
      </p:sp>
      <p:sp>
        <p:nvSpPr>
          <p:cNvPr id="116" name="Google Shape;116;p15"/>
          <p:cNvSpPr txBox="1"/>
          <p:nvPr/>
        </p:nvSpPr>
        <p:spPr>
          <a:xfrm>
            <a:off x="876300" y="5414367"/>
            <a:ext cx="4752975" cy="7197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78350F"/>
                </a:solidFill>
                <a:latin typeface="Lato"/>
                <a:ea typeface="Lato"/>
                <a:cs typeface="Lato"/>
                <a:sym typeface="Lato"/>
              </a:rPr>
              <a:t>"Router je jako pošťák. Když ho zavřete do komory bez oken, jen velmi těžko včas doručí balíčky s vaším oblíbeným TikTok videem."</a:t>
            </a:r>
            <a:endParaRPr/>
          </a:p>
        </p:txBody>
      </p:sp>
      <p:pic>
        <p:nvPicPr>
          <p:cNvPr descr="image.png" id="117" name="Google Shape;117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334125" y="1895475"/>
            <a:ext cx="5286375" cy="4000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5"/>
          <p:cNvSpPr txBox="1"/>
          <p:nvPr/>
        </p:nvSpPr>
        <p:spPr>
          <a:xfrm>
            <a:off x="571500" y="571500"/>
            <a:ext cx="11601450" cy="6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75" u="none" cap="none" strike="noStrike">
                <a:solidFill>
                  <a:srgbClr val="334155"/>
                </a:solidFill>
                <a:latin typeface="Poppins"/>
                <a:ea typeface="Poppins"/>
                <a:cs typeface="Poppins"/>
                <a:sym typeface="Poppins"/>
              </a:rPr>
              <a:t>Router: Srdce vaší sítě ❤️</a:t>
            </a:r>
            <a:endParaRPr/>
          </a:p>
        </p:txBody>
      </p:sp>
      <p:pic>
        <p:nvPicPr>
          <p:cNvPr descr="image.png" id="119" name="Google Shape;119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71500" y="1524000"/>
            <a:ext cx="209550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0" name="Google Shape;120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71500" y="2343150"/>
            <a:ext cx="209550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1" name="Google Shape;121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71500" y="3162300"/>
            <a:ext cx="209550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2" name="Google Shape;122;p1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76300" y="5128617"/>
            <a:ext cx="238125" cy="190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27" name="Google Shape;127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8" name="Google Shape;128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09687" y="1990725"/>
            <a:ext cx="3810000" cy="381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9" name="Google Shape;129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34125" y="4928592"/>
            <a:ext cx="5286375" cy="135790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0" name="Google Shape;130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385887" y="2066925"/>
            <a:ext cx="3657600" cy="365760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16"/>
          <p:cNvSpPr txBox="1"/>
          <p:nvPr/>
        </p:nvSpPr>
        <p:spPr>
          <a:xfrm>
            <a:off x="6667500" y="1504950"/>
            <a:ext cx="4953000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Pouze chytne už tak oslabený signál a pošle ho dál.</a:t>
            </a:r>
            <a:endParaRPr/>
          </a:p>
        </p:txBody>
      </p:sp>
      <p:sp>
        <p:nvSpPr>
          <p:cNvPr id="132" name="Google Shape;132;p16"/>
          <p:cNvSpPr txBox="1"/>
          <p:nvPr/>
        </p:nvSpPr>
        <p:spPr>
          <a:xfrm>
            <a:off x="6667500" y="2009775"/>
            <a:ext cx="4953000" cy="628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Zpomalí vaši celkovou rychlost sítě často až na polovinu.</a:t>
            </a:r>
            <a:endParaRPr/>
          </a:p>
        </p:txBody>
      </p:sp>
      <p:sp>
        <p:nvSpPr>
          <p:cNvPr id="133" name="Google Shape;133;p16"/>
          <p:cNvSpPr txBox="1"/>
          <p:nvPr/>
        </p:nvSpPr>
        <p:spPr>
          <a:xfrm>
            <a:off x="6667500" y="2828925"/>
            <a:ext cx="4953000" cy="628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Zařízení (jako váš mobil) se často zmateně a zdlouhavě přepojují.</a:t>
            </a:r>
            <a:endParaRPr/>
          </a:p>
        </p:txBody>
      </p:sp>
      <p:sp>
        <p:nvSpPr>
          <p:cNvPr id="134" name="Google Shape;134;p16"/>
          <p:cNvSpPr txBox="1"/>
          <p:nvPr/>
        </p:nvSpPr>
        <p:spPr>
          <a:xfrm>
            <a:off x="6972300" y="5080992"/>
            <a:ext cx="4419600" cy="285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B45309"/>
                </a:solidFill>
                <a:latin typeface="Poppins"/>
                <a:ea typeface="Poppins"/>
                <a:cs typeface="Poppins"/>
                <a:sym typeface="Poppins"/>
              </a:rPr>
              <a:t>Lektorův tahák</a:t>
            </a:r>
            <a:endParaRPr/>
          </a:p>
        </p:txBody>
      </p:sp>
      <p:sp>
        <p:nvSpPr>
          <p:cNvPr id="135" name="Google Shape;135;p16"/>
          <p:cNvSpPr txBox="1"/>
          <p:nvPr/>
        </p:nvSpPr>
        <p:spPr>
          <a:xfrm>
            <a:off x="6638925" y="5414367"/>
            <a:ext cx="4752975" cy="7197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78350F"/>
                </a:solidFill>
                <a:latin typeface="Lato"/>
                <a:ea typeface="Lato"/>
                <a:cs typeface="Lato"/>
                <a:sym typeface="Lato"/>
              </a:rPr>
              <a:t>"Je to jako hrát tichou poštu. Ten vprostřed (extender) to sice slyší a pošle dál, ale trvá to déle a výsledek je už trochu zkreslený."</a:t>
            </a:r>
            <a:endParaRPr/>
          </a:p>
        </p:txBody>
      </p:sp>
      <p:sp>
        <p:nvSpPr>
          <p:cNvPr id="136" name="Google Shape;136;p16"/>
          <p:cNvSpPr txBox="1"/>
          <p:nvPr/>
        </p:nvSpPr>
        <p:spPr>
          <a:xfrm>
            <a:off x="571500" y="571500"/>
            <a:ext cx="11601450" cy="6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75" u="none" cap="none" strike="noStrike">
                <a:solidFill>
                  <a:srgbClr val="334155"/>
                </a:solidFill>
                <a:latin typeface="Poppins"/>
                <a:ea typeface="Poppins"/>
                <a:cs typeface="Poppins"/>
                <a:sym typeface="Poppins"/>
              </a:rPr>
              <a:t>Proč nebrat "obyčejný extender" 🚫</a:t>
            </a:r>
            <a:endParaRPr/>
          </a:p>
        </p:txBody>
      </p:sp>
      <p:pic>
        <p:nvPicPr>
          <p:cNvPr descr="image.png" id="137" name="Google Shape;137;p1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334125" y="1524000"/>
            <a:ext cx="209550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8" name="Google Shape;138;p1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334125" y="2028825"/>
            <a:ext cx="209550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9" name="Google Shape;139;p1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334125" y="2847975"/>
            <a:ext cx="209550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0" name="Google Shape;140;p1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638925" y="5128617"/>
            <a:ext cx="238125" cy="190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45" name="Google Shape;145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6" name="Google Shape;146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4928592"/>
            <a:ext cx="5286375" cy="135790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7" name="Google Shape;147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34125" y="1895475"/>
            <a:ext cx="5286375" cy="4000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17"/>
          <p:cNvSpPr txBox="1"/>
          <p:nvPr/>
        </p:nvSpPr>
        <p:spPr>
          <a:xfrm>
            <a:off x="904875" y="1504950"/>
            <a:ext cx="4953000" cy="628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Je to "Přístupový bod", který je s hlavním routerem spojený </a:t>
            </a:r>
            <a:r>
              <a:rPr b="1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pevným kabelem</a:t>
            </a:r>
            <a:r>
              <a:rPr b="0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/>
          </a:p>
        </p:txBody>
      </p:sp>
      <p:sp>
        <p:nvSpPr>
          <p:cNvPr id="149" name="Google Shape;149;p17"/>
          <p:cNvSpPr txBox="1"/>
          <p:nvPr/>
        </p:nvSpPr>
        <p:spPr>
          <a:xfrm>
            <a:off x="904875" y="2324100"/>
            <a:ext cx="4953000" cy="628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Poskytuje plnou rychlost a spolehlivost bez ztrát po cestě.</a:t>
            </a:r>
            <a:endParaRPr/>
          </a:p>
        </p:txBody>
      </p:sp>
      <p:sp>
        <p:nvSpPr>
          <p:cNvPr id="150" name="Google Shape;150;p17"/>
          <p:cNvSpPr txBox="1"/>
          <p:nvPr/>
        </p:nvSpPr>
        <p:spPr>
          <a:xfrm>
            <a:off x="904875" y="3143250"/>
            <a:ext cx="4953000" cy="628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Ideální řešení (nejen) pro hraní online her, ale vyžaduje trochu vrtání do zdí.</a:t>
            </a:r>
            <a:endParaRPr/>
          </a:p>
        </p:txBody>
      </p:sp>
      <p:sp>
        <p:nvSpPr>
          <p:cNvPr id="151" name="Google Shape;151;p17"/>
          <p:cNvSpPr txBox="1"/>
          <p:nvPr/>
        </p:nvSpPr>
        <p:spPr>
          <a:xfrm>
            <a:off x="1209675" y="5080992"/>
            <a:ext cx="4419600" cy="285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B45309"/>
                </a:solidFill>
                <a:latin typeface="Poppins"/>
                <a:ea typeface="Poppins"/>
                <a:cs typeface="Poppins"/>
                <a:sym typeface="Poppins"/>
              </a:rPr>
              <a:t>Lektorův tahák</a:t>
            </a:r>
            <a:endParaRPr/>
          </a:p>
        </p:txBody>
      </p:sp>
      <p:sp>
        <p:nvSpPr>
          <p:cNvPr id="152" name="Google Shape;152;p17"/>
          <p:cNvSpPr txBox="1"/>
          <p:nvPr/>
        </p:nvSpPr>
        <p:spPr>
          <a:xfrm>
            <a:off x="876300" y="5414367"/>
            <a:ext cx="4752975" cy="7197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78350F"/>
                </a:solidFill>
                <a:latin typeface="Lato"/>
                <a:ea typeface="Lato"/>
                <a:cs typeface="Lato"/>
                <a:sym typeface="Lato"/>
              </a:rPr>
              <a:t>"Představte si to jako vodovod. Extender chytá vodu do kbelíku a vylévá dál. Access point má ale nataženou vlastní hadici (kabel) přímo od hlavního zdroje!"</a:t>
            </a:r>
            <a:endParaRPr/>
          </a:p>
        </p:txBody>
      </p:sp>
      <p:pic>
        <p:nvPicPr>
          <p:cNvPr descr="image.png" id="153" name="Google Shape;153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334125" y="1895475"/>
            <a:ext cx="5286375" cy="4000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17"/>
          <p:cNvSpPr txBox="1"/>
          <p:nvPr/>
        </p:nvSpPr>
        <p:spPr>
          <a:xfrm>
            <a:off x="571500" y="571500"/>
            <a:ext cx="11601450" cy="6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75" u="none" cap="none" strike="noStrike">
                <a:solidFill>
                  <a:srgbClr val="334155"/>
                </a:solidFill>
                <a:latin typeface="Poppins"/>
                <a:ea typeface="Poppins"/>
                <a:cs typeface="Poppins"/>
                <a:sym typeface="Poppins"/>
              </a:rPr>
              <a:t>Profi řešení: Access Point 🏢</a:t>
            </a:r>
            <a:endParaRPr/>
          </a:p>
        </p:txBody>
      </p:sp>
      <p:pic>
        <p:nvPicPr>
          <p:cNvPr descr="image.png" id="155" name="Google Shape;155;p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71500" y="1524000"/>
            <a:ext cx="209550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6" name="Google Shape;156;p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71500" y="2343150"/>
            <a:ext cx="209550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7" name="Google Shape;157;p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71500" y="3162300"/>
            <a:ext cx="209550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8" name="Google Shape;158;p1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76300" y="5128617"/>
            <a:ext cx="238125" cy="190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63" name="Google Shape;163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4" name="Google Shape;164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5168503"/>
            <a:ext cx="11049000" cy="111799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5" name="Google Shape;165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1500" y="1504950"/>
            <a:ext cx="3492549" cy="26479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6" name="Google Shape;166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349799" y="1504950"/>
            <a:ext cx="3492549" cy="26479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7" name="Google Shape;167;p1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128099" y="1504950"/>
            <a:ext cx="3492549" cy="2647950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18"/>
          <p:cNvSpPr txBox="1"/>
          <p:nvPr/>
        </p:nvSpPr>
        <p:spPr>
          <a:xfrm>
            <a:off x="1209675" y="5320903"/>
            <a:ext cx="10182225" cy="285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B45309"/>
                </a:solidFill>
                <a:latin typeface="Poppins"/>
                <a:ea typeface="Poppins"/>
                <a:cs typeface="Poppins"/>
                <a:sym typeface="Poppins"/>
              </a:rPr>
              <a:t>Lektorův tahák</a:t>
            </a:r>
            <a:endParaRPr/>
          </a:p>
        </p:txBody>
      </p:sp>
      <p:sp>
        <p:nvSpPr>
          <p:cNvPr id="169" name="Google Shape;169;p18"/>
          <p:cNvSpPr txBox="1"/>
          <p:nvPr/>
        </p:nvSpPr>
        <p:spPr>
          <a:xfrm>
            <a:off x="876300" y="5654278"/>
            <a:ext cx="10515600" cy="4798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78350F"/>
                </a:solidFill>
                <a:latin typeface="Lato"/>
                <a:ea typeface="Lato"/>
                <a:cs typeface="Lato"/>
                <a:sym typeface="Lato"/>
              </a:rPr>
              <a:t>"Mesh je jako dokonalý štafetový závod. Různé routery si váš mobil předávají tak hladce, že si toho při procházení domem s videohovorem ani nevšimnete."</a:t>
            </a:r>
            <a:endParaRPr/>
          </a:p>
        </p:txBody>
      </p:sp>
      <p:sp>
        <p:nvSpPr>
          <p:cNvPr id="170" name="Google Shape;170;p18"/>
          <p:cNvSpPr txBox="1"/>
          <p:nvPr/>
        </p:nvSpPr>
        <p:spPr>
          <a:xfrm>
            <a:off x="819150" y="2400300"/>
            <a:ext cx="2120265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4F46E5"/>
                </a:solidFill>
                <a:latin typeface="Poppins"/>
                <a:ea typeface="Poppins"/>
                <a:cs typeface="Poppins"/>
                <a:sym typeface="Poppins"/>
              </a:rPr>
              <a:t>Jak to funguje</a:t>
            </a:r>
            <a:endParaRPr/>
          </a:p>
        </p:txBody>
      </p:sp>
      <p:sp>
        <p:nvSpPr>
          <p:cNvPr id="171" name="Google Shape;171;p18"/>
          <p:cNvSpPr txBox="1"/>
          <p:nvPr/>
        </p:nvSpPr>
        <p:spPr>
          <a:xfrm>
            <a:off x="819150" y="2943225"/>
            <a:ext cx="2997249" cy="771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Tým chytrých krabiček rozestavěných po celém domě. Tvoří dohromady jednu jedinou obrovskou síť.</a:t>
            </a:r>
            <a:endParaRPr/>
          </a:p>
        </p:txBody>
      </p:sp>
      <p:sp>
        <p:nvSpPr>
          <p:cNvPr id="172" name="Google Shape;172;p18"/>
          <p:cNvSpPr txBox="1"/>
          <p:nvPr/>
        </p:nvSpPr>
        <p:spPr>
          <a:xfrm>
            <a:off x="4597449" y="2400300"/>
            <a:ext cx="1380172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4F46E5"/>
                </a:solidFill>
                <a:latin typeface="Poppins"/>
                <a:ea typeface="Poppins"/>
                <a:cs typeface="Poppins"/>
                <a:sym typeface="Poppins"/>
              </a:rPr>
              <a:t>Plynulost</a:t>
            </a:r>
            <a:endParaRPr/>
          </a:p>
        </p:txBody>
      </p:sp>
      <p:sp>
        <p:nvSpPr>
          <p:cNvPr id="173" name="Google Shape;173;p18"/>
          <p:cNvSpPr txBox="1"/>
          <p:nvPr/>
        </p:nvSpPr>
        <p:spPr>
          <a:xfrm>
            <a:off x="4597449" y="2943225"/>
            <a:ext cx="2997249" cy="771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Mobil se neustále inteligentně a neznatelně přepojuje k té nejbližší krabičce. Nikdy neztratíte signál.</a:t>
            </a:r>
            <a:endParaRPr/>
          </a:p>
        </p:txBody>
      </p:sp>
      <p:sp>
        <p:nvSpPr>
          <p:cNvPr id="174" name="Google Shape;174;p18"/>
          <p:cNvSpPr txBox="1"/>
          <p:nvPr/>
        </p:nvSpPr>
        <p:spPr>
          <a:xfrm>
            <a:off x="8375749" y="2400300"/>
            <a:ext cx="1950243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4F46E5"/>
                </a:solidFill>
                <a:latin typeface="Poppins"/>
                <a:ea typeface="Poppins"/>
                <a:cs typeface="Poppins"/>
                <a:sym typeface="Poppins"/>
              </a:rPr>
              <a:t>Pro koho to je</a:t>
            </a:r>
            <a:endParaRPr/>
          </a:p>
        </p:txBody>
      </p:sp>
      <p:sp>
        <p:nvSpPr>
          <p:cNvPr id="175" name="Google Shape;175;p18"/>
          <p:cNvSpPr txBox="1"/>
          <p:nvPr/>
        </p:nvSpPr>
        <p:spPr>
          <a:xfrm>
            <a:off x="8375749" y="2943225"/>
            <a:ext cx="2997249" cy="771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Ideální pro větší domy, kde jeden router nestačí a tahat kilometry kabelů nedává smysl.</a:t>
            </a:r>
            <a:endParaRPr/>
          </a:p>
        </p:txBody>
      </p:sp>
      <p:pic>
        <p:nvPicPr>
          <p:cNvPr descr="image.png" id="176" name="Google Shape;176;p1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76300" y="5368528"/>
            <a:ext cx="238125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7" name="Google Shape;177;p1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19150" y="1838325"/>
            <a:ext cx="428625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8" name="Google Shape;178;p18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4597449" y="1838325"/>
            <a:ext cx="28575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9" name="Google Shape;179;p18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8375749" y="1838325"/>
            <a:ext cx="428625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18"/>
          <p:cNvSpPr txBox="1"/>
          <p:nvPr/>
        </p:nvSpPr>
        <p:spPr>
          <a:xfrm>
            <a:off x="571500" y="571500"/>
            <a:ext cx="11601450" cy="6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75" u="none" cap="none" strike="noStrike">
                <a:solidFill>
                  <a:srgbClr val="334155"/>
                </a:solidFill>
                <a:latin typeface="Poppins"/>
                <a:ea typeface="Poppins"/>
                <a:cs typeface="Poppins"/>
                <a:sym typeface="Poppins"/>
              </a:rPr>
              <a:t>Mesh síť: Moderní kouzlo ✨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85" name="Google Shape;185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6" name="Google Shape;186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5168503"/>
            <a:ext cx="11049000" cy="111799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7" name="Google Shape;187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1500" y="1504950"/>
            <a:ext cx="5286375" cy="342542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8" name="Google Shape;188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334125" y="1504950"/>
            <a:ext cx="5286375" cy="3425428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19"/>
          <p:cNvSpPr txBox="1"/>
          <p:nvPr/>
        </p:nvSpPr>
        <p:spPr>
          <a:xfrm>
            <a:off x="1209675" y="5320903"/>
            <a:ext cx="10182225" cy="285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B45309"/>
                </a:solidFill>
                <a:latin typeface="Poppins"/>
                <a:ea typeface="Poppins"/>
                <a:cs typeface="Poppins"/>
                <a:sym typeface="Poppins"/>
              </a:rPr>
              <a:t>Lektorův tahák</a:t>
            </a:r>
            <a:endParaRPr/>
          </a:p>
        </p:txBody>
      </p:sp>
      <p:sp>
        <p:nvSpPr>
          <p:cNvPr id="190" name="Google Shape;190;p19"/>
          <p:cNvSpPr txBox="1"/>
          <p:nvPr/>
        </p:nvSpPr>
        <p:spPr>
          <a:xfrm>
            <a:off x="876300" y="5654278"/>
            <a:ext cx="10515600" cy="4798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78350F"/>
                </a:solidFill>
                <a:latin typeface="Lato"/>
                <a:ea typeface="Lato"/>
                <a:cs typeface="Lato"/>
                <a:sym typeface="Lato"/>
              </a:rPr>
              <a:t>"Na telefonu si často vybíráte síť. Jste blízko routeru a chcete koukat na film? Zvolte dálnici (5GHz). Jste venku na zahradě daleko od domu? Přepněte na okresku (2.4GHz)."</a:t>
            </a:r>
            <a:endParaRPr/>
          </a:p>
        </p:txBody>
      </p:sp>
      <p:pic>
        <p:nvPicPr>
          <p:cNvPr descr="image.png" id="191" name="Google Shape;191;p1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086350" y="1847850"/>
            <a:ext cx="428625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19"/>
          <p:cNvSpPr txBox="1"/>
          <p:nvPr/>
        </p:nvSpPr>
        <p:spPr>
          <a:xfrm>
            <a:off x="914400" y="1847850"/>
            <a:ext cx="4830603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4F46E5"/>
                </a:solidFill>
                <a:latin typeface="Poppins"/>
                <a:ea typeface="Poppins"/>
                <a:cs typeface="Poppins"/>
                <a:sym typeface="Poppins"/>
              </a:rPr>
              <a:t>2.4 GHz (Okreska)</a:t>
            </a:r>
            <a:endParaRPr/>
          </a:p>
        </p:txBody>
      </p:sp>
      <p:sp>
        <p:nvSpPr>
          <p:cNvPr id="193" name="Google Shape;193;p19"/>
          <p:cNvSpPr txBox="1"/>
          <p:nvPr/>
        </p:nvSpPr>
        <p:spPr>
          <a:xfrm>
            <a:off x="914400" y="2390775"/>
            <a:ext cx="4600575" cy="628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Dosah:</a:t>
            </a:r>
            <a:r>
              <a:rPr b="0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 Dojede velmi daleko a dobře prochází přes zdi a podlahy.</a:t>
            </a:r>
            <a:endParaRPr/>
          </a:p>
        </p:txBody>
      </p:sp>
      <p:sp>
        <p:nvSpPr>
          <p:cNvPr id="194" name="Google Shape;194;p19"/>
          <p:cNvSpPr txBox="1"/>
          <p:nvPr/>
        </p:nvSpPr>
        <p:spPr>
          <a:xfrm>
            <a:off x="914400" y="3162300"/>
            <a:ext cx="4600575" cy="628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Rychlost:</a:t>
            </a:r>
            <a:r>
              <a:rPr b="0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 Je pomalejší a často je na ní "zácpa" (ruší se s chůvičkami a Wi-Fi sousedů).</a:t>
            </a:r>
            <a:endParaRPr/>
          </a:p>
        </p:txBody>
      </p:sp>
      <p:pic>
        <p:nvPicPr>
          <p:cNvPr descr="image.png" id="195" name="Google Shape;195;p1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0896600" y="1847850"/>
            <a:ext cx="381000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19"/>
          <p:cNvSpPr txBox="1"/>
          <p:nvPr/>
        </p:nvSpPr>
        <p:spPr>
          <a:xfrm>
            <a:off x="6677025" y="1847850"/>
            <a:ext cx="4830603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4F46E5"/>
                </a:solidFill>
                <a:latin typeface="Poppins"/>
                <a:ea typeface="Poppins"/>
                <a:cs typeface="Poppins"/>
                <a:sym typeface="Poppins"/>
              </a:rPr>
              <a:t>5 GHz (Dálnice)</a:t>
            </a:r>
            <a:endParaRPr/>
          </a:p>
        </p:txBody>
      </p:sp>
      <p:sp>
        <p:nvSpPr>
          <p:cNvPr id="197" name="Google Shape;197;p19"/>
          <p:cNvSpPr txBox="1"/>
          <p:nvPr/>
        </p:nvSpPr>
        <p:spPr>
          <a:xfrm>
            <a:off x="6677025" y="2390775"/>
            <a:ext cx="4600575" cy="628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Dosah:</a:t>
            </a:r>
            <a:r>
              <a:rPr b="0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 Funguje na kratší vzdálenost a hůře prostupuje přes pevné překážky.</a:t>
            </a:r>
            <a:endParaRPr/>
          </a:p>
        </p:txBody>
      </p:sp>
      <p:sp>
        <p:nvSpPr>
          <p:cNvPr id="198" name="Google Shape;198;p19"/>
          <p:cNvSpPr txBox="1"/>
          <p:nvPr/>
        </p:nvSpPr>
        <p:spPr>
          <a:xfrm>
            <a:off x="6677025" y="3162300"/>
            <a:ext cx="4600575" cy="628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Rychlost:</a:t>
            </a:r>
            <a:r>
              <a:rPr b="0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 Super rychlá. Zcela ideální pro stahování velkých her a streamování 4K videí.</a:t>
            </a:r>
            <a:endParaRPr/>
          </a:p>
        </p:txBody>
      </p:sp>
      <p:pic>
        <p:nvPicPr>
          <p:cNvPr descr="image.png" id="199" name="Google Shape;199;p19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76300" y="5368528"/>
            <a:ext cx="238125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19"/>
          <p:cNvSpPr txBox="1"/>
          <p:nvPr/>
        </p:nvSpPr>
        <p:spPr>
          <a:xfrm>
            <a:off x="571500" y="571500"/>
            <a:ext cx="11601450" cy="6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75" u="none" cap="none" strike="noStrike">
                <a:solidFill>
                  <a:srgbClr val="334155"/>
                </a:solidFill>
                <a:latin typeface="Poppins"/>
                <a:ea typeface="Poppins"/>
                <a:cs typeface="Poppins"/>
                <a:sym typeface="Poppins"/>
              </a:rPr>
              <a:t>Dálnice vs. Okreska (Pásma) 🛣️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05" name="Google Shape;205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6" name="Google Shape;206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4928592"/>
            <a:ext cx="5286375" cy="1357907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20"/>
          <p:cNvSpPr txBox="1"/>
          <p:nvPr/>
        </p:nvSpPr>
        <p:spPr>
          <a:xfrm>
            <a:off x="571500" y="571500"/>
            <a:ext cx="5550693" cy="129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75" u="none" cap="none" strike="noStrike">
                <a:solidFill>
                  <a:srgbClr val="334155"/>
                </a:solidFill>
                <a:latin typeface="Poppins"/>
                <a:ea typeface="Poppins"/>
                <a:cs typeface="Poppins"/>
                <a:sym typeface="Poppins"/>
              </a:rPr>
              <a:t>Bezpečnost: Nenechte je nahlížet! 🔒</a:t>
            </a:r>
            <a:endParaRPr/>
          </a:p>
        </p:txBody>
      </p:sp>
      <p:pic>
        <p:nvPicPr>
          <p:cNvPr descr="image.png" id="208" name="Google Shape;208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34125" y="0"/>
            <a:ext cx="585787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20"/>
          <p:cNvSpPr txBox="1"/>
          <p:nvPr/>
        </p:nvSpPr>
        <p:spPr>
          <a:xfrm>
            <a:off x="1209675" y="5080992"/>
            <a:ext cx="4419600" cy="285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B45309"/>
                </a:solidFill>
                <a:latin typeface="Poppins"/>
                <a:ea typeface="Poppins"/>
                <a:cs typeface="Poppins"/>
                <a:sym typeface="Poppins"/>
              </a:rPr>
              <a:t>Lektorův tahák</a:t>
            </a:r>
            <a:endParaRPr/>
          </a:p>
        </p:txBody>
      </p:sp>
      <p:sp>
        <p:nvSpPr>
          <p:cNvPr id="210" name="Google Shape;210;p20"/>
          <p:cNvSpPr txBox="1"/>
          <p:nvPr/>
        </p:nvSpPr>
        <p:spPr>
          <a:xfrm>
            <a:off x="876300" y="5414367"/>
            <a:ext cx="4752975" cy="7197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78350F"/>
                </a:solidFill>
                <a:latin typeface="Lato"/>
                <a:ea typeface="Lato"/>
                <a:cs typeface="Lato"/>
                <a:sym typeface="Lato"/>
              </a:rPr>
              <a:t>"Domácí Wi-Fi bez pořádného hesla je jako nechat klíče v zámku od vstupních dveří a pak se jen divit, že si někdo cizí bere z vaší lednice oblíbený jogurt."</a:t>
            </a:r>
            <a:endParaRPr/>
          </a:p>
        </p:txBody>
      </p:sp>
      <p:sp>
        <p:nvSpPr>
          <p:cNvPr id="211" name="Google Shape;211;p20"/>
          <p:cNvSpPr txBox="1"/>
          <p:nvPr/>
        </p:nvSpPr>
        <p:spPr>
          <a:xfrm>
            <a:off x="904875" y="2305050"/>
            <a:ext cx="4953000" cy="628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Změňte tovární heslo:</a:t>
            </a:r>
            <a:r>
              <a:rPr b="0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 Jméno a heslo "admin/admin" je to první, co každý útočník vyzkouší.</a:t>
            </a:r>
            <a:endParaRPr/>
          </a:p>
        </p:txBody>
      </p:sp>
      <p:sp>
        <p:nvSpPr>
          <p:cNvPr id="212" name="Google Shape;212;p20"/>
          <p:cNvSpPr txBox="1"/>
          <p:nvPr/>
        </p:nvSpPr>
        <p:spPr>
          <a:xfrm>
            <a:off x="904875" y="3124200"/>
            <a:ext cx="4953000" cy="628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Silné heslo k Wi-Fi:</a:t>
            </a:r>
            <a:r>
              <a:rPr b="0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 Místo "heslo123" použijte dlouhou, pro vás snadno zapamatovatelnou větu.</a:t>
            </a:r>
            <a:endParaRPr/>
          </a:p>
        </p:txBody>
      </p:sp>
      <p:sp>
        <p:nvSpPr>
          <p:cNvPr id="213" name="Google Shape;213;p20"/>
          <p:cNvSpPr txBox="1"/>
          <p:nvPr/>
        </p:nvSpPr>
        <p:spPr>
          <a:xfrm>
            <a:off x="904875" y="3943350"/>
            <a:ext cx="4953000" cy="628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Síť pro hosty:</a:t>
            </a:r>
            <a:r>
              <a:rPr b="0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 Vytvořte návštěvám oddělenou síť, ať nevidí vaše soukromá data.</a:t>
            </a:r>
            <a:endParaRPr/>
          </a:p>
        </p:txBody>
      </p:sp>
      <p:pic>
        <p:nvPicPr>
          <p:cNvPr descr="image.png" id="214" name="Google Shape;214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76300" y="5128617"/>
            <a:ext cx="238125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15" name="Google Shape;215;p2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71500" y="2324100"/>
            <a:ext cx="1905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16" name="Google Shape;216;p2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71500" y="3143250"/>
            <a:ext cx="1905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17" name="Google Shape;217;p2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71500" y="3962400"/>
            <a:ext cx="190500" cy="200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